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305" r:id="rId6"/>
    <p:sldId id="261" r:id="rId7"/>
    <p:sldId id="260" r:id="rId8"/>
    <p:sldId id="263" r:id="rId9"/>
    <p:sldId id="262" r:id="rId10"/>
  </p:sldIdLst>
  <p:sldSz cx="12192000" cy="6858000"/>
  <p:notesSz cx="6797675" cy="9926638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jörn Wennström" initials="BW" lastIdx="2" clrIdx="0">
    <p:extLst>
      <p:ext uri="{19B8F6BF-5375-455C-9EA6-DF929625EA0E}">
        <p15:presenceInfo xmlns:p15="http://schemas.microsoft.com/office/powerpoint/2012/main" userId="S-1-5-21-1202335508-817872042-1263245658-33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D2BCFE-790C-43EC-885C-DDB2AB8428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1C8E1E4-6EDF-47DA-A5AB-192A0E198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1AFA09-19C9-4450-819D-A3F2DD648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A1C2-446A-4FDD-B700-99656F754D57}" type="datetimeFigureOut">
              <a:rPr lang="sv-FI" smtClean="0"/>
              <a:t>16-11-2023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F4943B-F099-4AFE-9FCD-0E84446A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41A60C-299A-4EBF-8A61-D386961F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5C9-EBDE-4F55-9461-69C57505F07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684519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3FDAA3-3E9E-499F-AF43-F7C0B82DF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54952D4-70E1-4DB6-BF4F-D7C94922E9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0730ED-6767-4D8B-B96C-A5E13CE11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A1C2-446A-4FDD-B700-99656F754D57}" type="datetimeFigureOut">
              <a:rPr lang="sv-FI" smtClean="0"/>
              <a:t>16-11-2023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5A25E21-F3DB-450B-A91A-B6DD6B55B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1F57C1-1E10-4E6C-B900-8DDDAB9CD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5C9-EBDE-4F55-9461-69C57505F07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66992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C711D1A-AEEB-43EA-992C-C691287863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5A830C2-247E-4E3E-83E7-AF6E27109B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219B74-6015-4308-AA1B-B26607981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A1C2-446A-4FDD-B700-99656F754D57}" type="datetimeFigureOut">
              <a:rPr lang="sv-FI" smtClean="0"/>
              <a:t>16-11-2023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C61A8D8-1228-4F40-A9DA-6E8FCEDA3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0560B12-4A70-4FE4-BE75-9625D3CE5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5C9-EBDE-4F55-9461-69C57505F07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23457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BE0E87-9562-4762-82A6-BFC0FEAE5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A95AAD1-D503-4A25-9FCF-94B2B0C8C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9AA1269-8FE1-406A-A70B-2AAF92278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A1C2-446A-4FDD-B700-99656F754D57}" type="datetimeFigureOut">
              <a:rPr lang="sv-FI" smtClean="0"/>
              <a:t>16-11-2023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613C9CF-8EC9-4D36-816F-E3AF275D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A62D6DA-6AA4-4A79-9AB8-DF6926F16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5C9-EBDE-4F55-9461-69C57505F07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60692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415A71-7BF4-4367-93CA-4AB18D8F8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6FED359-B07B-4781-82B1-5C567316F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7F6BB21-835A-4442-887F-5E0B4B50F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A1C2-446A-4FDD-B700-99656F754D57}" type="datetimeFigureOut">
              <a:rPr lang="sv-FI" smtClean="0"/>
              <a:t>16-11-2023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F7EB73A-B8DB-415F-8445-BEFB0ED2C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452D99B-DD52-49EF-B37F-C73EBE200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5C9-EBDE-4F55-9461-69C57505F07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7416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9AC48D-8410-4EFC-80E9-42B0DC2C2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3F9C9A-3B72-4AE9-9B17-BB62F4114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1346C93-554E-4D5C-B659-A8E172686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333EBEF-1539-44FA-8EF3-FDCD41913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A1C2-446A-4FDD-B700-99656F754D57}" type="datetimeFigureOut">
              <a:rPr lang="sv-FI" smtClean="0"/>
              <a:t>16-11-2023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B053F76-D0E3-427B-9375-AC6C963B0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6FE4423-8D50-4E48-A0A2-75E3962B7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5C9-EBDE-4F55-9461-69C57505F07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70350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9FE999-42E8-437E-A160-814A905A7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A89AE35-4773-4F4B-BC4C-156C8CF2C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15BF699-FBEF-4F50-9D68-06D7AE197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CAA13A7-52A2-439F-A0B9-A526798CF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96D3E9C-6C5E-4A0B-9F32-B660534BF7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0C6E92C-5E55-447A-98A7-DCFD0AF69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A1C2-446A-4FDD-B700-99656F754D57}" type="datetimeFigureOut">
              <a:rPr lang="sv-FI" smtClean="0"/>
              <a:t>16-11-2023</a:t>
            </a:fld>
            <a:endParaRPr lang="sv-FI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399CE43-5A6B-4488-9522-82CD40E5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2706C42-0EA3-4ABA-AD6A-6E12F2040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5C9-EBDE-4F55-9461-69C57505F07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74639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05D053-A47D-4F8C-8EBF-D35A3A1B6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D2D5AD9-765C-4628-A6B6-C0649C602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A1C2-446A-4FDD-B700-99656F754D57}" type="datetimeFigureOut">
              <a:rPr lang="sv-FI" smtClean="0"/>
              <a:t>16-11-2023</a:t>
            </a:fld>
            <a:endParaRPr lang="sv-FI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DEF556E-7F9D-401B-9EC1-ED87FDD2D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A5D5789-66C6-4DED-9E3F-83ACE95B4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5C9-EBDE-4F55-9461-69C57505F07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9310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2072A15-E409-4BBA-B082-EFE4B629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A1C2-446A-4FDD-B700-99656F754D57}" type="datetimeFigureOut">
              <a:rPr lang="sv-FI" smtClean="0"/>
              <a:t>16-11-2023</a:t>
            </a:fld>
            <a:endParaRPr lang="sv-FI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DF9FA63-C6B4-4A0B-9EFC-53D88BE63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A4D6C1-F2F6-4EC2-A0F6-EC5547AD1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5C9-EBDE-4F55-9461-69C57505F07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68398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648A63-69AE-4652-85B2-2C050D5D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66E515-16A8-48BA-B1E9-84E12705B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A8273DD-A685-4D37-9EC0-CEC629589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38898C6-278C-41C7-BF15-90F5DE317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A1C2-446A-4FDD-B700-99656F754D57}" type="datetimeFigureOut">
              <a:rPr lang="sv-FI" smtClean="0"/>
              <a:t>16-11-2023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8EE59AD-D2B5-43A7-B562-09CB5CDF7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B4A04B9-FCB5-4E31-BE13-4703DBDCD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5C9-EBDE-4F55-9461-69C57505F07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47678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1FF55C-A892-4541-9EB6-9B454A600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84399CE-F27F-4168-AC30-2C2D083D84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FEC8D79-541F-4480-8AC9-BAA3C3051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45CF673-E09A-42BB-B2D6-FD5173255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A1C2-446A-4FDD-B700-99656F754D57}" type="datetimeFigureOut">
              <a:rPr lang="sv-FI" smtClean="0"/>
              <a:t>16-11-2023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54ECF98-EDD4-4BE7-A886-335A1A48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FC8C886-10CE-4E4D-B0EC-5B21B21D6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F5C9-EBDE-4F55-9461-69C57505F07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4548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257047C-6D39-4B76-8FF0-15A64A875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9F6148-E996-45C9-BE39-EE9A2B1C5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86CDA66-3B6F-40D1-B39A-8A056DA32F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6A1C2-446A-4FDD-B700-99656F754D57}" type="datetimeFigureOut">
              <a:rPr lang="sv-FI" smtClean="0"/>
              <a:t>16-11-2023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34D49BA-0933-4ECE-87E7-4427BE140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53CB3BE-4547-49CD-97C6-3F983F5F2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BF5C9-EBDE-4F55-9461-69C57505F07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69895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578AE0-413C-47CD-90E1-093DFDAA3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FI" b="1" dirty="0"/>
              <a:t>Styrelsens förslag till </a:t>
            </a:r>
            <a:br>
              <a:rPr lang="sv-FI" b="1" dirty="0"/>
            </a:br>
            <a:r>
              <a:rPr lang="sv-FI" b="1" dirty="0"/>
              <a:t>medlems-, spel- och årsavgifter 2024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9EAAB1F-44EC-45C3-805F-C23F266650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975" y="3820152"/>
            <a:ext cx="11620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17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5460E0-049F-4FE3-BFD7-CB5707704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/>
              <a:t>Medlemskap senior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57D115-E81F-425A-806F-BB93DA2E4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FI" sz="3200" b="1" dirty="0"/>
              <a:t>Medlemsavgift	365€</a:t>
            </a:r>
            <a:r>
              <a:rPr lang="sv-FI" sz="3200" b="1" dirty="0">
                <a:solidFill>
                  <a:srgbClr val="FF0000"/>
                </a:solidFill>
              </a:rPr>
              <a:t> </a:t>
            </a:r>
            <a:r>
              <a:rPr lang="sv-FI" sz="3200" b="1" dirty="0"/>
              <a:t>(2023: 315€) 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u="sng" dirty="0"/>
              <a:t>I medlemsavgiften gäller följande:</a:t>
            </a:r>
          </a:p>
          <a:p>
            <a:r>
              <a:rPr lang="sv-FI" dirty="0"/>
              <a:t>Fritt spel på korthålsbanan Prinsessan.</a:t>
            </a:r>
          </a:p>
          <a:p>
            <a:r>
              <a:rPr lang="sv-FI" dirty="0"/>
              <a:t>Spel på 18-hålsbanorna till reducerad </a:t>
            </a:r>
            <a:r>
              <a:rPr lang="sv-FI" dirty="0" err="1"/>
              <a:t>medlemsgreenfee</a:t>
            </a:r>
            <a:r>
              <a:rPr lang="sv-FI" dirty="0"/>
              <a:t>. </a:t>
            </a:r>
            <a:r>
              <a:rPr lang="sv-FI" dirty="0" err="1"/>
              <a:t>Medlemsgreenfee</a:t>
            </a:r>
            <a:r>
              <a:rPr lang="sv-FI" dirty="0"/>
              <a:t> på </a:t>
            </a:r>
            <a:r>
              <a:rPr lang="sv-FI" dirty="0" err="1"/>
              <a:t>Kungsbanan</a:t>
            </a:r>
            <a:r>
              <a:rPr lang="sv-FI" dirty="0"/>
              <a:t> 30€ (alla dagar) och på Slottsbanan 80€ (alla dagar). </a:t>
            </a:r>
            <a:r>
              <a:rPr lang="sv-FI" dirty="0">
                <a:solidFill>
                  <a:srgbClr val="FF0000"/>
                </a:solidFill>
              </a:rPr>
              <a:t> </a:t>
            </a:r>
          </a:p>
          <a:p>
            <a:r>
              <a:rPr lang="sv-FI" dirty="0"/>
              <a:t>Medger inte rätt att ta med sig gäst till reducerat pris och ej heller rabatterat bilpris.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7700271-8B83-4EF3-B045-28DFD08F197C}"/>
              </a:ext>
            </a:extLst>
          </p:cNvPr>
          <p:cNvSpPr txBox="1"/>
          <p:nvPr/>
        </p:nvSpPr>
        <p:spPr>
          <a:xfrm>
            <a:off x="8474145" y="284845"/>
            <a:ext cx="3384376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412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FI" b="1" dirty="0">
                <a:solidFill>
                  <a:schemeClr val="bg1"/>
                </a:solidFill>
              </a:rPr>
              <a:t>HÖJNING. För att möjliggöra årliga dressningsprogam på fairways samt parera ökade räntekostnader för investeringar.</a:t>
            </a:r>
          </a:p>
        </p:txBody>
      </p:sp>
    </p:spTree>
    <p:extLst>
      <p:ext uri="{BB962C8B-B14F-4D97-AF65-F5344CB8AC3E}">
        <p14:creationId xmlns:p14="http://schemas.microsoft.com/office/powerpoint/2010/main" val="3652243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24F7E5-4B00-4461-8C4E-40599C41E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/>
              <a:t>Spelrätter senior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DD34F3-81F4-42E2-A6D7-D0FFAFE95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FI" dirty="0"/>
              <a:t>Spelrätterna förutsätter att man löst in medlemskap senior.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600" b="1" u="sng" dirty="0" err="1"/>
              <a:t>Spelrätt</a:t>
            </a:r>
            <a:r>
              <a:rPr lang="sv-FI" sz="3600" b="1" u="sng" dirty="0"/>
              <a:t> på samtliga banor</a:t>
            </a:r>
            <a:endParaRPr lang="sv-FI" sz="3200" b="1" u="sng" dirty="0"/>
          </a:p>
          <a:p>
            <a:pPr marL="0" indent="0">
              <a:buNone/>
            </a:pPr>
            <a:r>
              <a:rPr lang="sv-FI" sz="3200" b="1" dirty="0"/>
              <a:t>Spelavgift senior 395€ (2023: 340€)</a:t>
            </a:r>
            <a:endParaRPr lang="sv-FI" b="1" dirty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u="sng" dirty="0"/>
              <a:t>För ovannämnda </a:t>
            </a:r>
            <a:r>
              <a:rPr lang="sv-FI" u="sng" dirty="0" err="1"/>
              <a:t>spelrätt</a:t>
            </a:r>
            <a:r>
              <a:rPr lang="sv-FI" u="sng" dirty="0"/>
              <a:t> gäller följande:</a:t>
            </a:r>
          </a:p>
          <a:p>
            <a:r>
              <a:rPr lang="sv-FI" dirty="0"/>
              <a:t>Fritt spel på samtliga banor.</a:t>
            </a:r>
          </a:p>
          <a:p>
            <a:r>
              <a:rPr lang="sv-FI" dirty="0"/>
              <a:t>Rätt att ta med gäst till rabatterad </a:t>
            </a:r>
            <a:r>
              <a:rPr lang="sv-FI" dirty="0" err="1"/>
              <a:t>greenfee</a:t>
            </a:r>
            <a:r>
              <a:rPr lang="sv-FI" dirty="0"/>
              <a:t>* på samtliga banor.</a:t>
            </a:r>
          </a:p>
          <a:p>
            <a:r>
              <a:rPr lang="sv-FI" dirty="0"/>
              <a:t>Rätt till rabatterat bilpris – gäller ej när bil förbokas.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1300" dirty="0"/>
              <a:t>* Gäst till medlem-pris slås årligen fast av operativ ledning och styrelse.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0E9547C-A7ED-4D00-8691-B48FE8CF479E}"/>
              </a:ext>
            </a:extLst>
          </p:cNvPr>
          <p:cNvSpPr txBox="1"/>
          <p:nvPr/>
        </p:nvSpPr>
        <p:spPr>
          <a:xfrm>
            <a:off x="8474145" y="284845"/>
            <a:ext cx="3384376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412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FI" b="1" dirty="0">
                <a:solidFill>
                  <a:schemeClr val="bg1"/>
                </a:solidFill>
              </a:rPr>
              <a:t>HÖJNING. För att möjliggöra årliga dressningsprogam på fairways samt parera ökade räntekostnader för investeringar.</a:t>
            </a:r>
          </a:p>
        </p:txBody>
      </p:sp>
    </p:spTree>
    <p:extLst>
      <p:ext uri="{BB962C8B-B14F-4D97-AF65-F5344CB8AC3E}">
        <p14:creationId xmlns:p14="http://schemas.microsoft.com/office/powerpoint/2010/main" val="622345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24F7E5-4B00-4461-8C4E-40599C41E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/>
              <a:t>Fortsättning - Spelrätter senior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DD34F3-81F4-42E2-A6D7-D0FFAFE95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FI" sz="3600" b="1" u="sng" dirty="0" err="1"/>
              <a:t>Spelrätt</a:t>
            </a:r>
            <a:r>
              <a:rPr lang="sv-FI" sz="3600" b="1" u="sng" dirty="0"/>
              <a:t> på </a:t>
            </a:r>
            <a:r>
              <a:rPr lang="sv-FI" sz="3600" b="1" u="sng" dirty="0" err="1"/>
              <a:t>Kungsbanan</a:t>
            </a:r>
            <a:endParaRPr lang="sv-FI" sz="3200" b="1" u="sng" dirty="0"/>
          </a:p>
          <a:p>
            <a:pPr marL="0" indent="0">
              <a:buNone/>
            </a:pPr>
            <a:r>
              <a:rPr lang="sv-FI" sz="3200" b="1" dirty="0"/>
              <a:t>Spelavgift senior 150€</a:t>
            </a:r>
            <a:endParaRPr lang="sv-FI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u="sng" dirty="0"/>
              <a:t>För ovannämnda spel rätt gäller följande:</a:t>
            </a:r>
          </a:p>
          <a:p>
            <a:r>
              <a:rPr lang="sv-FI" dirty="0"/>
              <a:t>Fritt spel på </a:t>
            </a:r>
            <a:r>
              <a:rPr lang="sv-FI" dirty="0" err="1"/>
              <a:t>Kungsbanan</a:t>
            </a:r>
            <a:r>
              <a:rPr lang="sv-FI" dirty="0"/>
              <a:t>.</a:t>
            </a:r>
          </a:p>
          <a:p>
            <a:r>
              <a:rPr lang="sv-FI" dirty="0"/>
              <a:t>Rätt att ta med gäst till rabatterad </a:t>
            </a:r>
            <a:r>
              <a:rPr lang="sv-FI" dirty="0" err="1"/>
              <a:t>greenfee</a:t>
            </a:r>
            <a:r>
              <a:rPr lang="sv-FI" dirty="0"/>
              <a:t>* på </a:t>
            </a:r>
            <a:r>
              <a:rPr lang="sv-FI" dirty="0" err="1"/>
              <a:t>Kungsbanan</a:t>
            </a:r>
            <a:r>
              <a:rPr lang="sv-FI" dirty="0"/>
              <a:t>.</a:t>
            </a:r>
          </a:p>
          <a:p>
            <a:r>
              <a:rPr lang="sv-FI" dirty="0"/>
              <a:t>Spel på Slottsbanan till </a:t>
            </a:r>
            <a:r>
              <a:rPr lang="sv-FI" dirty="0" err="1"/>
              <a:t>medlemsgreenfee</a:t>
            </a:r>
            <a:r>
              <a:rPr lang="sv-FI" dirty="0"/>
              <a:t> 80€ (alla dagar). </a:t>
            </a:r>
            <a:r>
              <a:rPr lang="sv-FI" dirty="0">
                <a:solidFill>
                  <a:srgbClr val="FF0000"/>
                </a:solidFill>
              </a:rPr>
              <a:t> </a:t>
            </a:r>
          </a:p>
          <a:p>
            <a:r>
              <a:rPr lang="sv-FI" dirty="0"/>
              <a:t>Rätt till rabatterat bilpris – gäller ej när bil förbokas.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1200" dirty="0"/>
              <a:t>* Gäst till medlem-pris slås årligen fast av operativ ledning och styrelse.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51EC638-482A-4F00-986C-6BFFC0F7F962}"/>
              </a:ext>
            </a:extLst>
          </p:cNvPr>
          <p:cNvSpPr txBox="1"/>
          <p:nvPr/>
        </p:nvSpPr>
        <p:spPr>
          <a:xfrm>
            <a:off x="10204265" y="311705"/>
            <a:ext cx="1686187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FI" b="1" dirty="0">
                <a:solidFill>
                  <a:schemeClr val="bg1"/>
                </a:solidFill>
              </a:rPr>
              <a:t>OFÖRÄNDRAD</a:t>
            </a:r>
          </a:p>
        </p:txBody>
      </p:sp>
    </p:spTree>
    <p:extLst>
      <p:ext uri="{BB962C8B-B14F-4D97-AF65-F5344CB8AC3E}">
        <p14:creationId xmlns:p14="http://schemas.microsoft.com/office/powerpoint/2010/main" val="146176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2"/>
          <p:cNvSpPr>
            <a:spLocks noGrp="1"/>
          </p:cNvSpPr>
          <p:nvPr>
            <p:ph sz="half" idx="1"/>
          </p:nvPr>
        </p:nvSpPr>
        <p:spPr>
          <a:xfrm>
            <a:off x="1981200" y="1600202"/>
            <a:ext cx="829126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3600" b="1" dirty="0"/>
              <a:t>Styrelsen föreslår att</a:t>
            </a:r>
          </a:p>
          <a:p>
            <a:pPr marL="0" indent="0">
              <a:buNone/>
            </a:pPr>
            <a:endParaRPr lang="sv-SE" dirty="0"/>
          </a:p>
          <a:p>
            <a:r>
              <a:rPr lang="sv-FI" dirty="0"/>
              <a:t>Styrelse- och kommittéordförande samt styrelsemedlemmar betalar ordinarie medlemsavgift och erhåller fri spelavgift år 2024</a:t>
            </a:r>
            <a:r>
              <a:rPr lang="sv-FI" b="1" dirty="0"/>
              <a:t>.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FI" dirty="0"/>
          </a:p>
          <a:p>
            <a:pPr marL="355600" indent="0">
              <a:buNone/>
            </a:pPr>
            <a:endParaRPr lang="sv-FI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1687E9B6-3030-424F-B324-BAA0B9D17A6F}"/>
              </a:ext>
            </a:extLst>
          </p:cNvPr>
          <p:cNvSpPr txBox="1"/>
          <p:nvPr/>
        </p:nvSpPr>
        <p:spPr>
          <a:xfrm>
            <a:off x="10204265" y="311705"/>
            <a:ext cx="1686187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FI" b="1" dirty="0">
                <a:solidFill>
                  <a:schemeClr val="bg1"/>
                </a:solidFill>
              </a:rPr>
              <a:t>OFÖRÄNDRAD</a:t>
            </a:r>
          </a:p>
        </p:txBody>
      </p:sp>
    </p:spTree>
    <p:extLst>
      <p:ext uri="{BB962C8B-B14F-4D97-AF65-F5344CB8AC3E}">
        <p14:creationId xmlns:p14="http://schemas.microsoft.com/office/powerpoint/2010/main" val="3966306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D754B0-27C1-4E09-91CF-40F1C64ED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4182"/>
            <a:ext cx="10515600" cy="1325563"/>
          </a:xfrm>
        </p:spPr>
        <p:txBody>
          <a:bodyPr/>
          <a:lstStyle/>
          <a:p>
            <a:r>
              <a:rPr lang="sv-FI" b="1" dirty="0"/>
              <a:t>Medlems-/årsavgifter studerande och juniorer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73B83F-A944-490B-800A-DADE501D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FI" sz="2400" b="1" dirty="0"/>
              <a:t>Heltidsstuderande</a:t>
            </a:r>
            <a:r>
              <a:rPr lang="sv-FI" sz="2000" dirty="0"/>
              <a:t> (max 26 år)	</a:t>
            </a:r>
            <a:r>
              <a:rPr lang="sv-FI" sz="2400" b="1" dirty="0"/>
              <a:t>300€ </a:t>
            </a:r>
            <a:r>
              <a:rPr lang="sv-FI" sz="2000" dirty="0"/>
              <a:t> </a:t>
            </a:r>
          </a:p>
          <a:p>
            <a:pPr marL="0" indent="0">
              <a:buNone/>
            </a:pPr>
            <a:endParaRPr lang="sv-FI" sz="1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sz="2400" b="1" u="sng" dirty="0"/>
              <a:t>Juniorer</a:t>
            </a:r>
            <a:endParaRPr lang="sv-FI" sz="2000" b="1" u="sng" dirty="0"/>
          </a:p>
          <a:p>
            <a:pPr marL="0" indent="0">
              <a:buNone/>
            </a:pPr>
            <a:r>
              <a:rPr lang="sv-FI" sz="2400" b="1" dirty="0"/>
              <a:t>Äldre ungdom</a:t>
            </a:r>
            <a:r>
              <a:rPr lang="sv-FI" sz="2000" b="1" dirty="0"/>
              <a:t> </a:t>
            </a:r>
            <a:r>
              <a:rPr lang="sv-FI" sz="2000" dirty="0"/>
              <a:t>(19-21 år)	</a:t>
            </a:r>
            <a:r>
              <a:rPr lang="sv-FI" sz="2400" b="1" dirty="0"/>
              <a:t>300€ </a:t>
            </a:r>
            <a:endParaRPr lang="sv-FI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sz="2400" b="1" dirty="0"/>
              <a:t>Ungdom</a:t>
            </a:r>
            <a:r>
              <a:rPr lang="sv-FI" sz="2000" dirty="0"/>
              <a:t> (13-18 år)		</a:t>
            </a:r>
            <a:r>
              <a:rPr lang="sv-FI" sz="2400" b="1" dirty="0"/>
              <a:t>180€</a:t>
            </a:r>
            <a:endParaRPr lang="sv-FI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sz="2400" b="1" dirty="0"/>
              <a:t>Barn</a:t>
            </a:r>
            <a:r>
              <a:rPr lang="sv-FI" sz="2000" dirty="0"/>
              <a:t> (0-12 år)			</a:t>
            </a:r>
            <a:r>
              <a:rPr lang="sv-FI" sz="2400" b="1" dirty="0"/>
              <a:t>130€</a:t>
            </a:r>
            <a:endParaRPr lang="sv-FI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FI" sz="1000" dirty="0"/>
          </a:p>
          <a:p>
            <a:pPr marL="0" indent="0">
              <a:buNone/>
            </a:pPr>
            <a:r>
              <a:rPr lang="sv-FI" sz="2000" u="sng" dirty="0"/>
              <a:t>För de som betalar medlems-/årsavgift som heltidsstuderande eller junior ovan gäller:</a:t>
            </a:r>
          </a:p>
          <a:p>
            <a:r>
              <a:rPr lang="sv-FI" sz="2000" dirty="0"/>
              <a:t>Fritt spel på samtliga banor.</a:t>
            </a:r>
          </a:p>
          <a:p>
            <a:r>
              <a:rPr lang="sv-FI" sz="2000" dirty="0"/>
              <a:t>Medger inte rätt att ta med sig gäst till reducerat pris och ej heller rabatterat bilpris.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30680B3-60F8-4B2B-A6B9-A8936AB2CFB9}"/>
              </a:ext>
            </a:extLst>
          </p:cNvPr>
          <p:cNvSpPr txBox="1"/>
          <p:nvPr/>
        </p:nvSpPr>
        <p:spPr>
          <a:xfrm>
            <a:off x="10204265" y="311705"/>
            <a:ext cx="1686187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FI" b="1" dirty="0">
                <a:solidFill>
                  <a:schemeClr val="bg1"/>
                </a:solidFill>
              </a:rPr>
              <a:t>OFÖRÄNDRAD</a:t>
            </a:r>
          </a:p>
        </p:txBody>
      </p:sp>
    </p:spTree>
    <p:extLst>
      <p:ext uri="{BB962C8B-B14F-4D97-AF65-F5344CB8AC3E}">
        <p14:creationId xmlns:p14="http://schemas.microsoft.com/office/powerpoint/2010/main" val="1671351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593830-51A3-4E9A-BD32-2C5E2FAE7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/>
              <a:t>Passiv medlem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AEB23D-E9B1-42DF-921A-CE2C7204E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FI" sz="3200" b="1" dirty="0"/>
              <a:t>Medlemsavgift	90€</a:t>
            </a:r>
            <a:r>
              <a:rPr lang="sv-FI" dirty="0"/>
              <a:t> (seniorer &amp; övriga) </a:t>
            </a:r>
            <a:endParaRPr lang="sv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dirty="0"/>
              <a:t>Ett passivt medlemskap medger rätt till tio rundor på Prinsessan</a:t>
            </a:r>
            <a:endParaRPr lang="sv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867D1466-8A8E-4733-9267-C0A6DE193177}"/>
              </a:ext>
            </a:extLst>
          </p:cNvPr>
          <p:cNvSpPr txBox="1"/>
          <p:nvPr/>
        </p:nvSpPr>
        <p:spPr>
          <a:xfrm>
            <a:off x="10204265" y="311705"/>
            <a:ext cx="1686187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FI" b="1" dirty="0">
                <a:solidFill>
                  <a:schemeClr val="bg1"/>
                </a:solidFill>
              </a:rPr>
              <a:t>OFÖRÄNDRAD</a:t>
            </a:r>
          </a:p>
        </p:txBody>
      </p:sp>
    </p:spTree>
    <p:extLst>
      <p:ext uri="{BB962C8B-B14F-4D97-AF65-F5344CB8AC3E}">
        <p14:creationId xmlns:p14="http://schemas.microsoft.com/office/powerpoint/2010/main" val="742906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F27002-E048-4577-BB61-9E3E35F5B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/>
              <a:t>Medlems-/årsavgifter nybörjare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3FD48C6-7E95-4419-9674-5A79E97A1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84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FI" sz="2400" b="1" u="sng" dirty="0"/>
              <a:t>Nybörjare</a:t>
            </a:r>
          </a:p>
          <a:p>
            <a:pPr marL="0" indent="0">
              <a:buNone/>
            </a:pPr>
            <a:r>
              <a:rPr lang="sv-FI" sz="2400" b="1" dirty="0"/>
              <a:t>Nybörjare senior</a:t>
            </a:r>
            <a:r>
              <a:rPr lang="sv-FI" sz="2400" dirty="0"/>
              <a:t>						</a:t>
            </a:r>
            <a:r>
              <a:rPr lang="sv-FI" sz="2400" b="1" dirty="0"/>
              <a:t>280€ </a:t>
            </a:r>
            <a:endParaRPr lang="sv-FI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sz="2400" b="1" dirty="0"/>
              <a:t>Nybörjare äldre ungdom </a:t>
            </a:r>
            <a:r>
              <a:rPr lang="sv-FI" sz="2400" dirty="0"/>
              <a:t>(19-21 år)				</a:t>
            </a:r>
            <a:r>
              <a:rPr lang="sv-FI" sz="2400" b="1" dirty="0"/>
              <a:t>170€ </a:t>
            </a:r>
          </a:p>
          <a:p>
            <a:pPr marL="0" indent="0">
              <a:buNone/>
            </a:pPr>
            <a:r>
              <a:rPr lang="sv-FI" sz="2400" b="1" dirty="0"/>
              <a:t>Nybörjare ungdom </a:t>
            </a:r>
            <a:r>
              <a:rPr lang="sv-FI" sz="2400" dirty="0"/>
              <a:t>(13-18 år)				</a:t>
            </a:r>
            <a:r>
              <a:rPr lang="sv-FI" sz="2400" b="1" dirty="0"/>
              <a:t>90€ </a:t>
            </a:r>
            <a:endParaRPr lang="sv-FI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sz="2400" b="1" dirty="0"/>
              <a:t>Nybörjare barn </a:t>
            </a:r>
            <a:r>
              <a:rPr lang="sv-FI" sz="2400" dirty="0"/>
              <a:t>(0-12 år)					</a:t>
            </a:r>
            <a:r>
              <a:rPr lang="sv-FI" sz="2400" b="1" dirty="0"/>
              <a:t>65€ </a:t>
            </a:r>
            <a:endParaRPr lang="sv-FI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sz="2400" b="1" dirty="0"/>
              <a:t>Nybörjare heltidsstuderande </a:t>
            </a:r>
            <a:r>
              <a:rPr lang="sv-FI" sz="2400" dirty="0"/>
              <a:t>(22-25 år) </a:t>
            </a:r>
            <a:r>
              <a:rPr lang="sv-FI" sz="2400" dirty="0">
                <a:solidFill>
                  <a:srgbClr val="FF0000"/>
                </a:solidFill>
              </a:rPr>
              <a:t> 		</a:t>
            </a:r>
            <a:r>
              <a:rPr lang="sv-FI" sz="2400" dirty="0"/>
              <a:t>	</a:t>
            </a:r>
            <a:r>
              <a:rPr lang="sv-FI" sz="2400" b="1" dirty="0"/>
              <a:t>170€ </a:t>
            </a:r>
          </a:p>
          <a:p>
            <a:pPr marL="0" indent="0">
              <a:buNone/>
            </a:pPr>
            <a:r>
              <a:rPr lang="sv-FI" sz="2400" u="sng" dirty="0"/>
              <a:t>För de som betalar medlems-/årsavgift som nybörjare ovan gäller:</a:t>
            </a:r>
          </a:p>
          <a:p>
            <a:r>
              <a:rPr lang="sv-FI" sz="2400" dirty="0"/>
              <a:t>Fritt spel på </a:t>
            </a:r>
            <a:r>
              <a:rPr lang="sv-FI" sz="2400" dirty="0" err="1"/>
              <a:t>Kungsbanan</a:t>
            </a:r>
            <a:r>
              <a:rPr lang="sv-FI" sz="2400" dirty="0"/>
              <a:t> och Prinsessan.</a:t>
            </a:r>
          </a:p>
          <a:p>
            <a:r>
              <a:rPr lang="sv-FI" sz="2400" dirty="0"/>
              <a:t>Medger inte rätt att ta med sig gäst till reducerat pris och ej heller rabatterat bilpris.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E668B126-3686-45AC-9168-D318649647AF}"/>
              </a:ext>
            </a:extLst>
          </p:cNvPr>
          <p:cNvSpPr txBox="1"/>
          <p:nvPr/>
        </p:nvSpPr>
        <p:spPr>
          <a:xfrm>
            <a:off x="10204265" y="311705"/>
            <a:ext cx="1686187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FI" b="1" dirty="0">
                <a:solidFill>
                  <a:schemeClr val="bg1"/>
                </a:solidFill>
              </a:rPr>
              <a:t>OFÖRÄNDRAD</a:t>
            </a:r>
          </a:p>
        </p:txBody>
      </p:sp>
    </p:spTree>
    <p:extLst>
      <p:ext uri="{BB962C8B-B14F-4D97-AF65-F5344CB8AC3E}">
        <p14:creationId xmlns:p14="http://schemas.microsoft.com/office/powerpoint/2010/main" val="369830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49D75E-8D22-41C2-A0D0-ACBC6C86D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/>
              <a:t>Årsavgifter knatte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AF1F44A-EFC6-410C-A65A-EFEA95FA7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FI" sz="3200" b="1" dirty="0" err="1"/>
              <a:t>Träningsmedlemsskap</a:t>
            </a:r>
            <a:r>
              <a:rPr lang="sv-FI" sz="3200" b="1" dirty="0"/>
              <a:t> för grönt kort/Knatte</a:t>
            </a:r>
            <a:r>
              <a:rPr lang="sv-FI" b="1" dirty="0"/>
              <a:t> </a:t>
            </a:r>
            <a:r>
              <a:rPr lang="sv-FI" sz="3200" dirty="0"/>
              <a:t>(0-12 år)</a:t>
            </a:r>
            <a:r>
              <a:rPr lang="sv-FI" sz="3200" b="1" dirty="0"/>
              <a:t> 100€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u="sng" dirty="0"/>
              <a:t>För de som betalar årsavgift för träningsmedlemskap för grönt kort/knatte gäller:</a:t>
            </a:r>
          </a:p>
          <a:p>
            <a:r>
              <a:rPr lang="sv-FI" dirty="0"/>
              <a:t>Fritt spel på korthålsbanan Prinsessan.</a:t>
            </a:r>
          </a:p>
          <a:p>
            <a:r>
              <a:rPr lang="sv-FI" dirty="0"/>
              <a:t>Ingår förutom medlemskap även 12 träningstillfällen under sommaren.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1E82A890-DEF0-4CBF-B8D4-B1314BD02089}"/>
              </a:ext>
            </a:extLst>
          </p:cNvPr>
          <p:cNvSpPr txBox="1"/>
          <p:nvPr/>
        </p:nvSpPr>
        <p:spPr>
          <a:xfrm>
            <a:off x="10204265" y="311705"/>
            <a:ext cx="1686187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FI" b="1" dirty="0">
                <a:solidFill>
                  <a:schemeClr val="bg1"/>
                </a:solidFill>
              </a:rPr>
              <a:t>OFÖRÄNDRAD</a:t>
            </a:r>
          </a:p>
        </p:txBody>
      </p:sp>
    </p:spTree>
    <p:extLst>
      <p:ext uri="{BB962C8B-B14F-4D97-AF65-F5344CB8AC3E}">
        <p14:creationId xmlns:p14="http://schemas.microsoft.com/office/powerpoint/2010/main" val="1487307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520</Words>
  <Application>Microsoft Office PowerPoint</Application>
  <PresentationFormat>Bredbild</PresentationFormat>
  <Paragraphs>77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Styrelsens förslag till  medlems-, spel- och årsavgifter 2024</vt:lpstr>
      <vt:lpstr>Medlemskap senior</vt:lpstr>
      <vt:lpstr>Spelrätter senior</vt:lpstr>
      <vt:lpstr>Fortsättning - Spelrätter senior</vt:lpstr>
      <vt:lpstr>PowerPoint-presentation</vt:lpstr>
      <vt:lpstr>Medlems-/årsavgifter studerande och juniorer</vt:lpstr>
      <vt:lpstr>Passiv medlem</vt:lpstr>
      <vt:lpstr>Medlems-/årsavgifter nybörjare</vt:lpstr>
      <vt:lpstr>Årsavgifter knatte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Styrelsens förslag till  Medlems-, spel- och årsavgifter 2020</dc:title>
  <dc:creator>Maria Welin</dc:creator>
  <cp:lastModifiedBy>Björn Wennström</cp:lastModifiedBy>
  <cp:revision>30</cp:revision>
  <cp:lastPrinted>2022-11-08T09:54:15Z</cp:lastPrinted>
  <dcterms:created xsi:type="dcterms:W3CDTF">2019-09-17T10:19:41Z</dcterms:created>
  <dcterms:modified xsi:type="dcterms:W3CDTF">2023-11-16T13:28:19Z</dcterms:modified>
</cp:coreProperties>
</file>